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2"/>
  </p:handoutMasterIdLst>
  <p:sldIdLst>
    <p:sldId id="256" r:id="rId2"/>
    <p:sldId id="260" r:id="rId3"/>
    <p:sldId id="261" r:id="rId4"/>
    <p:sldId id="262" r:id="rId5"/>
    <p:sldId id="263" r:id="rId6"/>
    <p:sldId id="264" r:id="rId7"/>
    <p:sldId id="257" r:id="rId8"/>
    <p:sldId id="258" r:id="rId9"/>
    <p:sldId id="259"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1A528F-A183-4617-97F9-02262BCB23C2}" type="datetimeFigureOut">
              <a:rPr lang="en-AU" smtClean="0"/>
              <a:pPr/>
              <a:t>17/04/2015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FAED74-5655-4DCB-B826-4026C6193524}"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78D8EDF-327F-4A08-BADB-E6E0B2CC6E01}" type="datetimeFigureOut">
              <a:rPr lang="en-AU" smtClean="0"/>
              <a:pPr/>
              <a:t>17/04/2015</a:t>
            </a:fld>
            <a:endParaRPr lang="en-AU"/>
          </a:p>
        </p:txBody>
      </p:sp>
      <p:sp>
        <p:nvSpPr>
          <p:cNvPr id="17" name="Footer Placeholder 16"/>
          <p:cNvSpPr>
            <a:spLocks noGrp="1"/>
          </p:cNvSpPr>
          <p:nvPr>
            <p:ph type="ftr" sz="quarter" idx="11"/>
          </p:nvPr>
        </p:nvSpPr>
        <p:spPr>
          <a:xfrm>
            <a:off x="5410200" y="4205288"/>
            <a:ext cx="1295400" cy="457200"/>
          </a:xfrm>
        </p:spPr>
        <p:txBody>
          <a:bodyPr/>
          <a:lstStyle/>
          <a:p>
            <a:endParaRPr lang="en-AU"/>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FCD0E3A-EB12-45C5-BAF7-720FEA8F5D9C}"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8D8EDF-327F-4A08-BADB-E6E0B2CC6E01}" type="datetimeFigureOut">
              <a:rPr lang="en-AU" smtClean="0"/>
              <a:pPr/>
              <a:t>17/04/2015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CD0E3A-EB12-45C5-BAF7-720FEA8F5D9C}"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8D8EDF-327F-4A08-BADB-E6E0B2CC6E01}" type="datetimeFigureOut">
              <a:rPr lang="en-AU" smtClean="0"/>
              <a:pPr/>
              <a:t>17/04/2015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CD0E3A-EB12-45C5-BAF7-720FEA8F5D9C}"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600"/>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8D8EDF-327F-4A08-BADB-E6E0B2CC6E01}" type="datetimeFigureOut">
              <a:rPr lang="en-AU" smtClean="0"/>
              <a:pPr/>
              <a:t>17/04/2015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CD0E3A-EB12-45C5-BAF7-720FEA8F5D9C}"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8D8EDF-327F-4A08-BADB-E6E0B2CC6E01}" type="datetimeFigureOut">
              <a:rPr lang="en-AU" smtClean="0"/>
              <a:pPr/>
              <a:t>17/04/2015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CD0E3A-EB12-45C5-BAF7-720FEA8F5D9C}"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8D8EDF-327F-4A08-BADB-E6E0B2CC6E01}" type="datetimeFigureOut">
              <a:rPr lang="en-AU" smtClean="0"/>
              <a:pPr/>
              <a:t>17/04/2015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FCD0E3A-EB12-45C5-BAF7-720FEA8F5D9C}"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78D8EDF-327F-4A08-BADB-E6E0B2CC6E01}" type="datetimeFigureOut">
              <a:rPr lang="en-AU" smtClean="0"/>
              <a:pPr/>
              <a:t>17/04/2015</a:t>
            </a:fld>
            <a:endParaRPr lang="en-AU"/>
          </a:p>
        </p:txBody>
      </p:sp>
      <p:sp>
        <p:nvSpPr>
          <p:cNvPr id="27" name="Slide Number Placeholder 26"/>
          <p:cNvSpPr>
            <a:spLocks noGrp="1"/>
          </p:cNvSpPr>
          <p:nvPr>
            <p:ph type="sldNum" sz="quarter" idx="11"/>
          </p:nvPr>
        </p:nvSpPr>
        <p:spPr/>
        <p:txBody>
          <a:bodyPr rtlCol="0"/>
          <a:lstStyle/>
          <a:p>
            <a:fld id="{8FCD0E3A-EB12-45C5-BAF7-720FEA8F5D9C}" type="slidenum">
              <a:rPr lang="en-AU" smtClean="0"/>
              <a:pPr/>
              <a:t>‹#›</a:t>
            </a:fld>
            <a:endParaRPr lang="en-AU"/>
          </a:p>
        </p:txBody>
      </p:sp>
      <p:sp>
        <p:nvSpPr>
          <p:cNvPr id="28" name="Footer Placeholder 27"/>
          <p:cNvSpPr>
            <a:spLocks noGrp="1"/>
          </p:cNvSpPr>
          <p:nvPr>
            <p:ph type="ftr" sz="quarter" idx="12"/>
          </p:nvPr>
        </p:nvSpPr>
        <p:spPr/>
        <p:txBody>
          <a:bodyPr rtlCol="0"/>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78D8EDF-327F-4A08-BADB-E6E0B2CC6E01}" type="datetimeFigureOut">
              <a:rPr lang="en-AU" smtClean="0"/>
              <a:pPr/>
              <a:t>17/04/2015</a:t>
            </a:fld>
            <a:endParaRPr lang="en-AU"/>
          </a:p>
        </p:txBody>
      </p:sp>
      <p:sp>
        <p:nvSpPr>
          <p:cNvPr id="4" name="Footer Placeholder 3"/>
          <p:cNvSpPr>
            <a:spLocks noGrp="1"/>
          </p:cNvSpPr>
          <p:nvPr>
            <p:ph type="ftr" sz="quarter" idx="11"/>
          </p:nvPr>
        </p:nvSpPr>
        <p:spPr>
          <a:xfrm>
            <a:off x="5257800" y="612648"/>
            <a:ext cx="1325880" cy="457200"/>
          </a:xfrm>
        </p:spPr>
        <p:txBody>
          <a:bodyPr/>
          <a:lstStyle/>
          <a:p>
            <a:endParaRPr lang="en-AU"/>
          </a:p>
        </p:txBody>
      </p:sp>
      <p:sp>
        <p:nvSpPr>
          <p:cNvPr id="5" name="Slide Number Placeholder 4"/>
          <p:cNvSpPr>
            <a:spLocks noGrp="1"/>
          </p:cNvSpPr>
          <p:nvPr>
            <p:ph type="sldNum" sz="quarter" idx="12"/>
          </p:nvPr>
        </p:nvSpPr>
        <p:spPr>
          <a:xfrm>
            <a:off x="8174736" y="2272"/>
            <a:ext cx="762000" cy="365760"/>
          </a:xfrm>
        </p:spPr>
        <p:txBody>
          <a:bodyPr/>
          <a:lstStyle/>
          <a:p>
            <a:fld id="{8FCD0E3A-EB12-45C5-BAF7-720FEA8F5D9C}"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D8EDF-327F-4A08-BADB-E6E0B2CC6E01}" type="datetimeFigureOut">
              <a:rPr lang="en-AU" smtClean="0"/>
              <a:pPr/>
              <a:t>17/04/2015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FCD0E3A-EB12-45C5-BAF7-720FEA8F5D9C}"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8D8EDF-327F-4A08-BADB-E6E0B2CC6E01}" type="datetimeFigureOut">
              <a:rPr lang="en-AU" smtClean="0"/>
              <a:pPr/>
              <a:t>17/04/2015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FCD0E3A-EB12-45C5-BAF7-720FEA8F5D9C}"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8D8EDF-327F-4A08-BADB-E6E0B2CC6E01}" type="datetimeFigureOut">
              <a:rPr lang="en-AU" smtClean="0"/>
              <a:pPr/>
              <a:t>17/04/2015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FCD0E3A-EB12-45C5-BAF7-720FEA8F5D9C}"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8D8EDF-327F-4A08-BADB-E6E0B2CC6E01}" type="datetimeFigureOut">
              <a:rPr lang="en-AU" smtClean="0"/>
              <a:pPr/>
              <a:t>17/04/2015</a:t>
            </a:fld>
            <a:endParaRPr lang="en-AU"/>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AU"/>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FCD0E3A-EB12-45C5-BAF7-720FEA8F5D9C}"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Seven Towering Achievements of KnowRisk’s Knowledge Base</a:t>
            </a:r>
            <a:endParaRPr lang="en-AU" dirty="0"/>
          </a:p>
        </p:txBody>
      </p:sp>
      <p:sp>
        <p:nvSpPr>
          <p:cNvPr id="3" name="Subtitle 2"/>
          <p:cNvSpPr>
            <a:spLocks noGrp="1"/>
          </p:cNvSpPr>
          <p:nvPr>
            <p:ph type="subTitle" idx="1"/>
          </p:nvPr>
        </p:nvSpPr>
        <p:spPr/>
        <p:txBody>
          <a:bodyPr/>
          <a:lstStyle/>
          <a:p>
            <a:r>
              <a:rPr lang="en-US" i="1" dirty="0" smtClean="0"/>
              <a:t>The achievements which can change how the corporate risks are managed</a:t>
            </a:r>
            <a:endParaRPr lang="en-AU" dirty="0" smtClean="0"/>
          </a:p>
          <a:p>
            <a:endParaRPr lang="en-AU" dirty="0"/>
          </a:p>
        </p:txBody>
      </p:sp>
      <p:pic>
        <p:nvPicPr>
          <p:cNvPr id="3074" name="Picture 2" descr="\\nortech-fs1\users$\jess\Desktop\Current Marketing\UserGroup 2015\UG15 PPT\RiskPad PPT\RiskPad PPT Graphics\KR Logo no BG.png"/>
          <p:cNvPicPr>
            <a:picLocks noChangeAspect="1" noChangeArrowheads="1"/>
          </p:cNvPicPr>
          <p:nvPr/>
        </p:nvPicPr>
        <p:blipFill>
          <a:blip r:embed="rId2" cstate="print"/>
          <a:srcRect/>
          <a:stretch>
            <a:fillRect/>
          </a:stretch>
        </p:blipFill>
        <p:spPr bwMode="auto">
          <a:xfrm>
            <a:off x="4499992" y="4797152"/>
            <a:ext cx="3772770" cy="18427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066800"/>
          </a:xfrm>
        </p:spPr>
        <p:txBody>
          <a:bodyPr>
            <a:normAutofit/>
          </a:bodyPr>
          <a:lstStyle/>
          <a:p>
            <a:pPr algn="ctr"/>
            <a:r>
              <a:rPr lang="en-AU" sz="3200" dirty="0" smtClean="0"/>
              <a:t>Summing it all up</a:t>
            </a:r>
            <a:endParaRPr lang="en-AU" sz="3200" dirty="0"/>
          </a:p>
        </p:txBody>
      </p:sp>
      <p:pic>
        <p:nvPicPr>
          <p:cNvPr id="4098" name="Picture 2" descr="\\nortech-fs1\users$\jess\Desktop\box.png"/>
          <p:cNvPicPr>
            <a:picLocks noChangeAspect="1" noChangeArrowheads="1"/>
          </p:cNvPicPr>
          <p:nvPr/>
        </p:nvPicPr>
        <p:blipFill>
          <a:blip r:embed="rId2" cstate="print"/>
          <a:srcRect/>
          <a:stretch>
            <a:fillRect/>
          </a:stretch>
        </p:blipFill>
        <p:spPr bwMode="auto">
          <a:xfrm>
            <a:off x="467544" y="1556792"/>
            <a:ext cx="2286422" cy="1007768"/>
          </a:xfrm>
          <a:prstGeom prst="rect">
            <a:avLst/>
          </a:prstGeom>
          <a:noFill/>
        </p:spPr>
      </p:pic>
      <p:pic>
        <p:nvPicPr>
          <p:cNvPr id="4099" name="Picture 3" descr="\\nortech-fs1\users$\jess\Desktop\Excel transfer.png"/>
          <p:cNvPicPr>
            <a:picLocks noChangeAspect="1" noChangeArrowheads="1"/>
          </p:cNvPicPr>
          <p:nvPr/>
        </p:nvPicPr>
        <p:blipFill>
          <a:blip r:embed="rId3" cstate="print"/>
          <a:srcRect/>
          <a:stretch>
            <a:fillRect/>
          </a:stretch>
        </p:blipFill>
        <p:spPr bwMode="auto">
          <a:xfrm>
            <a:off x="3275856" y="1484784"/>
            <a:ext cx="3005212" cy="2081230"/>
          </a:xfrm>
          <a:prstGeom prst="rect">
            <a:avLst/>
          </a:prstGeom>
          <a:noFill/>
        </p:spPr>
      </p:pic>
      <p:pic>
        <p:nvPicPr>
          <p:cNvPr id="4100" name="Picture 4" descr="\\nortech-fs1\users$\jess\Desktop\Collective Wisdom.png"/>
          <p:cNvPicPr>
            <a:picLocks noChangeAspect="1" noChangeArrowheads="1"/>
          </p:cNvPicPr>
          <p:nvPr/>
        </p:nvPicPr>
        <p:blipFill>
          <a:blip r:embed="rId4" cstate="print"/>
          <a:srcRect/>
          <a:stretch>
            <a:fillRect/>
          </a:stretch>
        </p:blipFill>
        <p:spPr bwMode="auto">
          <a:xfrm>
            <a:off x="6516216" y="1412776"/>
            <a:ext cx="2463514" cy="1258362"/>
          </a:xfrm>
          <a:prstGeom prst="rect">
            <a:avLst/>
          </a:prstGeom>
          <a:noFill/>
        </p:spPr>
      </p:pic>
      <p:pic>
        <p:nvPicPr>
          <p:cNvPr id="4101" name="Picture 5" descr="\\nortech-fs1\users$\jess\Desktop\Resurrect.png"/>
          <p:cNvPicPr>
            <a:picLocks noChangeAspect="1" noChangeArrowheads="1"/>
          </p:cNvPicPr>
          <p:nvPr/>
        </p:nvPicPr>
        <p:blipFill>
          <a:blip r:embed="rId5" cstate="print"/>
          <a:srcRect/>
          <a:stretch>
            <a:fillRect/>
          </a:stretch>
        </p:blipFill>
        <p:spPr bwMode="auto">
          <a:xfrm>
            <a:off x="4860032" y="3429000"/>
            <a:ext cx="1903537" cy="1229188"/>
          </a:xfrm>
          <a:prstGeom prst="rect">
            <a:avLst/>
          </a:prstGeom>
          <a:noFill/>
        </p:spPr>
      </p:pic>
      <p:pic>
        <p:nvPicPr>
          <p:cNvPr id="8" name="Picture 2" descr="\\nortech-fs1\users$\jess\Desktop\Current Marketing\Artwork &amp; Logos\Blogs\KnowledgeBase Blog\KB Buildings.png"/>
          <p:cNvPicPr>
            <a:picLocks noChangeAspect="1" noChangeArrowheads="1"/>
          </p:cNvPicPr>
          <p:nvPr/>
        </p:nvPicPr>
        <p:blipFill>
          <a:blip r:embed="rId6" cstate="print"/>
          <a:srcRect/>
          <a:stretch>
            <a:fillRect/>
          </a:stretch>
        </p:blipFill>
        <p:spPr bwMode="auto">
          <a:xfrm>
            <a:off x="611560" y="3284984"/>
            <a:ext cx="1488568" cy="1292249"/>
          </a:xfrm>
          <a:prstGeom prst="rect">
            <a:avLst/>
          </a:prstGeom>
          <a:noFill/>
        </p:spPr>
      </p:pic>
      <p:pic>
        <p:nvPicPr>
          <p:cNvPr id="9" name="Picture 2" descr="\\nortech-fs1\users$\jess\Desktop\Current Marketing\Artwork &amp; Logos\Blogs\KnowledgeBase Blog\KB Risk Tree.png"/>
          <p:cNvPicPr>
            <a:picLocks noChangeAspect="1" noChangeArrowheads="1"/>
          </p:cNvPicPr>
          <p:nvPr/>
        </p:nvPicPr>
        <p:blipFill>
          <a:blip r:embed="rId7" cstate="print"/>
          <a:srcRect/>
          <a:stretch>
            <a:fillRect/>
          </a:stretch>
        </p:blipFill>
        <p:spPr bwMode="auto">
          <a:xfrm>
            <a:off x="2771800" y="3284984"/>
            <a:ext cx="1463800" cy="1368152"/>
          </a:xfrm>
          <a:prstGeom prst="rect">
            <a:avLst/>
          </a:prstGeom>
          <a:noFill/>
        </p:spPr>
      </p:pic>
      <p:pic>
        <p:nvPicPr>
          <p:cNvPr id="10" name="Picture 2" descr="\\nortech-fs1\users$\jess\Desktop\Current Marketing\Artwork &amp; Logos\Blogs\KnowledgeBase Blog\KB Cube.png"/>
          <p:cNvPicPr>
            <a:picLocks noChangeAspect="1" noChangeArrowheads="1"/>
          </p:cNvPicPr>
          <p:nvPr/>
        </p:nvPicPr>
        <p:blipFill>
          <a:blip r:embed="rId8" cstate="print"/>
          <a:srcRect/>
          <a:stretch>
            <a:fillRect/>
          </a:stretch>
        </p:blipFill>
        <p:spPr bwMode="auto">
          <a:xfrm>
            <a:off x="7308304" y="3356992"/>
            <a:ext cx="1408796" cy="1224136"/>
          </a:xfrm>
          <a:prstGeom prst="rect">
            <a:avLst/>
          </a:prstGeom>
          <a:noFill/>
        </p:spPr>
      </p:pic>
      <p:grpSp>
        <p:nvGrpSpPr>
          <p:cNvPr id="24" name="Group 23"/>
          <p:cNvGrpSpPr/>
          <p:nvPr/>
        </p:nvGrpSpPr>
        <p:grpSpPr>
          <a:xfrm>
            <a:off x="251520" y="5445224"/>
            <a:ext cx="8640960" cy="1181745"/>
            <a:chOff x="395536" y="5301208"/>
            <a:chExt cx="8640960" cy="1181745"/>
          </a:xfrm>
        </p:grpSpPr>
        <p:sp>
          <p:nvSpPr>
            <p:cNvPr id="23" name="Rectangle 22"/>
            <p:cNvSpPr/>
            <p:nvPr/>
          </p:nvSpPr>
          <p:spPr>
            <a:xfrm>
              <a:off x="395536" y="5301208"/>
              <a:ext cx="8568952" cy="1152128"/>
            </a:xfrm>
            <a:prstGeom prst="rect">
              <a:avLst/>
            </a:prstGeom>
            <a:solidFill>
              <a:schemeClr val="accent6">
                <a:alpha val="5000"/>
              </a:schemeClr>
            </a:solidFill>
            <a:ln w="31750" cmpd="thickThin">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8" name="TextBox 17"/>
            <p:cNvSpPr txBox="1"/>
            <p:nvPr/>
          </p:nvSpPr>
          <p:spPr>
            <a:xfrm>
              <a:off x="467544" y="5301208"/>
              <a:ext cx="1872208" cy="523220"/>
            </a:xfrm>
            <a:prstGeom prst="rect">
              <a:avLst/>
            </a:prstGeom>
            <a:noFill/>
          </p:spPr>
          <p:txBody>
            <a:bodyPr wrap="square" rtlCol="0">
              <a:spAutoFit/>
            </a:bodyPr>
            <a:lstStyle/>
            <a:p>
              <a:pPr algn="ctr"/>
              <a:r>
                <a:rPr lang="en-AU" sz="1400" b="1" dirty="0" smtClean="0">
                  <a:latin typeface="+mj-lt"/>
                </a:rPr>
                <a:t>| Constellation of Risks</a:t>
              </a:r>
              <a:endParaRPr lang="en-AU" sz="1400" b="1" dirty="0">
                <a:latin typeface="+mj-lt"/>
              </a:endParaRPr>
            </a:p>
          </p:txBody>
        </p:sp>
        <p:sp>
          <p:nvSpPr>
            <p:cNvPr id="19" name="TextBox 18"/>
            <p:cNvSpPr txBox="1"/>
            <p:nvPr/>
          </p:nvSpPr>
          <p:spPr>
            <a:xfrm>
              <a:off x="2411760" y="5301208"/>
              <a:ext cx="2016224" cy="523220"/>
            </a:xfrm>
            <a:prstGeom prst="rect">
              <a:avLst/>
            </a:prstGeom>
            <a:noFill/>
          </p:spPr>
          <p:txBody>
            <a:bodyPr wrap="square" rtlCol="0">
              <a:spAutoFit/>
            </a:bodyPr>
            <a:lstStyle/>
            <a:p>
              <a:pPr algn="ctr"/>
              <a:r>
                <a:rPr lang="en-AU" sz="1400" b="1" dirty="0" smtClean="0">
                  <a:latin typeface="+mj-lt"/>
                </a:rPr>
                <a:t>|Represents Risk at Every Stage</a:t>
              </a:r>
              <a:endParaRPr lang="en-AU" sz="1400" b="1" dirty="0">
                <a:latin typeface="+mj-lt"/>
              </a:endParaRPr>
            </a:p>
          </p:txBody>
        </p:sp>
        <p:sp>
          <p:nvSpPr>
            <p:cNvPr id="20" name="TextBox 19"/>
            <p:cNvSpPr txBox="1"/>
            <p:nvPr/>
          </p:nvSpPr>
          <p:spPr>
            <a:xfrm>
              <a:off x="4644008" y="5301208"/>
              <a:ext cx="2016224" cy="523220"/>
            </a:xfrm>
            <a:prstGeom prst="rect">
              <a:avLst/>
            </a:prstGeom>
            <a:noFill/>
          </p:spPr>
          <p:txBody>
            <a:bodyPr wrap="square" rtlCol="0">
              <a:spAutoFit/>
            </a:bodyPr>
            <a:lstStyle/>
            <a:p>
              <a:pPr algn="ctr"/>
              <a:r>
                <a:rPr lang="en-AU" sz="1400" b="1" dirty="0" smtClean="0">
                  <a:latin typeface="+mj-lt"/>
                </a:rPr>
                <a:t>|Enriched Classification System </a:t>
              </a:r>
              <a:endParaRPr lang="en-AU" sz="1400" b="1" dirty="0">
                <a:latin typeface="+mj-lt"/>
              </a:endParaRPr>
            </a:p>
          </p:txBody>
        </p:sp>
        <p:sp>
          <p:nvSpPr>
            <p:cNvPr id="21" name="TextBox 20"/>
            <p:cNvSpPr txBox="1"/>
            <p:nvPr/>
          </p:nvSpPr>
          <p:spPr>
            <a:xfrm>
              <a:off x="6876256" y="5301208"/>
              <a:ext cx="2160240" cy="523220"/>
            </a:xfrm>
            <a:prstGeom prst="rect">
              <a:avLst/>
            </a:prstGeom>
            <a:noFill/>
          </p:spPr>
          <p:txBody>
            <a:bodyPr wrap="square" rtlCol="0">
              <a:spAutoFit/>
            </a:bodyPr>
            <a:lstStyle/>
            <a:p>
              <a:pPr algn="ctr"/>
              <a:r>
                <a:rPr lang="en-AU" sz="1400" b="1" dirty="0" smtClean="0">
                  <a:latin typeface="+mj-lt"/>
                </a:rPr>
                <a:t>|Multidimensional </a:t>
              </a:r>
            </a:p>
            <a:p>
              <a:pPr algn="ctr"/>
              <a:r>
                <a:rPr lang="en-AU" sz="1400" b="1" dirty="0" smtClean="0">
                  <a:latin typeface="+mj-lt"/>
                </a:rPr>
                <a:t>View</a:t>
              </a:r>
            </a:p>
          </p:txBody>
        </p:sp>
        <p:sp>
          <p:nvSpPr>
            <p:cNvPr id="22" name="TextBox 21"/>
            <p:cNvSpPr txBox="1"/>
            <p:nvPr/>
          </p:nvSpPr>
          <p:spPr>
            <a:xfrm>
              <a:off x="1475656" y="6021288"/>
              <a:ext cx="6264696" cy="461665"/>
            </a:xfrm>
            <a:prstGeom prst="rect">
              <a:avLst/>
            </a:prstGeom>
            <a:noFill/>
          </p:spPr>
          <p:txBody>
            <a:bodyPr wrap="square" rtlCol="0">
              <a:spAutoFit/>
            </a:bodyPr>
            <a:lstStyle/>
            <a:p>
              <a:pPr algn="ctr"/>
              <a:r>
                <a:rPr lang="en-AU" sz="2400" b="1" dirty="0" smtClean="0"/>
                <a:t>This is KnowRisk’s Knowledge Base.</a:t>
              </a:r>
              <a:endParaRPr lang="en-AU" sz="2400" b="1" dirty="0"/>
            </a:p>
          </p:txBody>
        </p:sp>
      </p:grpSp>
      <p:sp>
        <p:nvSpPr>
          <p:cNvPr id="25" name="TextBox 24"/>
          <p:cNvSpPr txBox="1"/>
          <p:nvPr/>
        </p:nvSpPr>
        <p:spPr>
          <a:xfrm>
            <a:off x="0" y="2708920"/>
            <a:ext cx="3059832" cy="369332"/>
          </a:xfrm>
          <a:prstGeom prst="rect">
            <a:avLst/>
          </a:prstGeom>
          <a:noFill/>
        </p:spPr>
        <p:txBody>
          <a:bodyPr wrap="square" rtlCol="0">
            <a:spAutoFit/>
          </a:bodyPr>
          <a:lstStyle/>
          <a:p>
            <a:pPr algn="ctr"/>
            <a:r>
              <a:rPr lang="en-AU" sz="900" dirty="0" smtClean="0"/>
              <a:t>Pre-configured Commonly </a:t>
            </a:r>
            <a:r>
              <a:rPr lang="en-AU" sz="900" dirty="0" smtClean="0"/>
              <a:t>E</a:t>
            </a:r>
            <a:r>
              <a:rPr lang="en-AU" sz="900" dirty="0" smtClean="0"/>
              <a:t>ncountered Risks Straight </a:t>
            </a:r>
            <a:r>
              <a:rPr lang="en-AU" sz="900" dirty="0" smtClean="0"/>
              <a:t>O</a:t>
            </a:r>
            <a:r>
              <a:rPr lang="en-AU" sz="900" dirty="0" smtClean="0"/>
              <a:t>ut of the Box</a:t>
            </a:r>
            <a:endParaRPr lang="en-AU" sz="900" dirty="0"/>
          </a:p>
        </p:txBody>
      </p:sp>
      <p:sp>
        <p:nvSpPr>
          <p:cNvPr id="26" name="TextBox 25"/>
          <p:cNvSpPr txBox="1"/>
          <p:nvPr/>
        </p:nvSpPr>
        <p:spPr>
          <a:xfrm>
            <a:off x="2915816" y="2708920"/>
            <a:ext cx="3275856" cy="369332"/>
          </a:xfrm>
          <a:prstGeom prst="rect">
            <a:avLst/>
          </a:prstGeom>
          <a:noFill/>
        </p:spPr>
        <p:txBody>
          <a:bodyPr wrap="square" rtlCol="0">
            <a:spAutoFit/>
          </a:bodyPr>
          <a:lstStyle/>
          <a:p>
            <a:pPr algn="ctr"/>
            <a:r>
              <a:rPr lang="en-AU" sz="900" dirty="0" smtClean="0"/>
              <a:t>Import, Configure and Store data from Excel until ready for Final </a:t>
            </a:r>
            <a:r>
              <a:rPr lang="en-AU" sz="900" dirty="0" smtClean="0"/>
              <a:t>U</a:t>
            </a:r>
            <a:r>
              <a:rPr lang="en-AU" sz="900" dirty="0" smtClean="0"/>
              <a:t>se</a:t>
            </a:r>
            <a:endParaRPr lang="en-AU" sz="900" dirty="0"/>
          </a:p>
        </p:txBody>
      </p:sp>
      <p:sp>
        <p:nvSpPr>
          <p:cNvPr id="27" name="TextBox 26"/>
          <p:cNvSpPr txBox="1"/>
          <p:nvPr/>
        </p:nvSpPr>
        <p:spPr>
          <a:xfrm>
            <a:off x="6300192" y="4653136"/>
            <a:ext cx="3275856" cy="230832"/>
          </a:xfrm>
          <a:prstGeom prst="rect">
            <a:avLst/>
          </a:prstGeom>
          <a:noFill/>
        </p:spPr>
        <p:txBody>
          <a:bodyPr wrap="square" rtlCol="0">
            <a:spAutoFit/>
          </a:bodyPr>
          <a:lstStyle/>
          <a:p>
            <a:pPr algn="ctr"/>
            <a:r>
              <a:rPr lang="en-AU" sz="900" dirty="0" smtClean="0"/>
              <a:t>Multidimensional View of Risk</a:t>
            </a:r>
            <a:endParaRPr lang="en-AU" sz="900" dirty="0"/>
          </a:p>
        </p:txBody>
      </p:sp>
      <p:sp>
        <p:nvSpPr>
          <p:cNvPr id="28" name="TextBox 27"/>
          <p:cNvSpPr txBox="1"/>
          <p:nvPr/>
        </p:nvSpPr>
        <p:spPr>
          <a:xfrm>
            <a:off x="4067944" y="4653136"/>
            <a:ext cx="3275856" cy="230832"/>
          </a:xfrm>
          <a:prstGeom prst="rect">
            <a:avLst/>
          </a:prstGeom>
          <a:noFill/>
        </p:spPr>
        <p:txBody>
          <a:bodyPr wrap="square" rtlCol="0">
            <a:spAutoFit/>
          </a:bodyPr>
          <a:lstStyle/>
          <a:p>
            <a:pPr algn="ctr"/>
            <a:r>
              <a:rPr lang="en-AU" sz="900" dirty="0" smtClean="0"/>
              <a:t>Resurrect Retired Data</a:t>
            </a:r>
            <a:endParaRPr lang="en-AU" sz="900" dirty="0"/>
          </a:p>
        </p:txBody>
      </p:sp>
      <p:sp>
        <p:nvSpPr>
          <p:cNvPr id="31" name="TextBox 30"/>
          <p:cNvSpPr txBox="1"/>
          <p:nvPr/>
        </p:nvSpPr>
        <p:spPr>
          <a:xfrm>
            <a:off x="6084168" y="2708920"/>
            <a:ext cx="3275856" cy="369332"/>
          </a:xfrm>
          <a:prstGeom prst="rect">
            <a:avLst/>
          </a:prstGeom>
          <a:noFill/>
        </p:spPr>
        <p:txBody>
          <a:bodyPr wrap="square" rtlCol="0">
            <a:spAutoFit/>
          </a:bodyPr>
          <a:lstStyle/>
          <a:p>
            <a:pPr algn="ctr"/>
            <a:r>
              <a:rPr lang="en-AU" sz="900" dirty="0" smtClean="0"/>
              <a:t>Import, Configure and Store data from Workshop Brainstorming until ready for Final </a:t>
            </a:r>
            <a:r>
              <a:rPr lang="en-AU" sz="900" dirty="0" smtClean="0"/>
              <a:t>U</a:t>
            </a:r>
            <a:r>
              <a:rPr lang="en-AU" sz="900" dirty="0" smtClean="0"/>
              <a:t>se</a:t>
            </a:r>
            <a:endParaRPr lang="en-AU" sz="900" dirty="0"/>
          </a:p>
        </p:txBody>
      </p:sp>
      <p:sp>
        <p:nvSpPr>
          <p:cNvPr id="32" name="TextBox 31"/>
          <p:cNvSpPr txBox="1"/>
          <p:nvPr/>
        </p:nvSpPr>
        <p:spPr>
          <a:xfrm>
            <a:off x="0" y="4581128"/>
            <a:ext cx="2627784" cy="369332"/>
          </a:xfrm>
          <a:prstGeom prst="rect">
            <a:avLst/>
          </a:prstGeom>
          <a:noFill/>
        </p:spPr>
        <p:txBody>
          <a:bodyPr wrap="square" rtlCol="0">
            <a:spAutoFit/>
          </a:bodyPr>
          <a:lstStyle/>
          <a:p>
            <a:pPr algn="ctr"/>
            <a:r>
              <a:rPr lang="en-AU" sz="900" dirty="0" smtClean="0"/>
              <a:t>C</a:t>
            </a:r>
            <a:r>
              <a:rPr lang="en-AU" sz="900" dirty="0" smtClean="0"/>
              <a:t>onstellation of Risks that are</a:t>
            </a:r>
          </a:p>
          <a:p>
            <a:pPr algn="ctr"/>
            <a:r>
              <a:rPr lang="en-AU" sz="900" dirty="0" smtClean="0"/>
              <a:t>Easily Configurable </a:t>
            </a:r>
            <a:endParaRPr lang="en-AU" sz="900" dirty="0"/>
          </a:p>
        </p:txBody>
      </p:sp>
      <p:sp>
        <p:nvSpPr>
          <p:cNvPr id="33" name="TextBox 32"/>
          <p:cNvSpPr txBox="1"/>
          <p:nvPr/>
        </p:nvSpPr>
        <p:spPr>
          <a:xfrm>
            <a:off x="2195736" y="4653136"/>
            <a:ext cx="2627784" cy="230832"/>
          </a:xfrm>
          <a:prstGeom prst="rect">
            <a:avLst/>
          </a:prstGeom>
          <a:noFill/>
        </p:spPr>
        <p:txBody>
          <a:bodyPr wrap="square" rtlCol="0">
            <a:spAutoFit/>
          </a:bodyPr>
          <a:lstStyle/>
          <a:p>
            <a:pPr algn="ctr"/>
            <a:r>
              <a:rPr lang="en-AU" sz="900" dirty="0" smtClean="0"/>
              <a:t>Represent Risk at Every Stage</a:t>
            </a:r>
            <a:endParaRPr lang="en-AU" sz="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p>
            <a:pPr algn="ctr"/>
            <a:r>
              <a:rPr lang="en-AU" sz="3200" dirty="0" smtClean="0"/>
              <a:t>Database VS Knowledge Base</a:t>
            </a:r>
            <a:endParaRPr lang="en-AU" sz="3200" dirty="0"/>
          </a:p>
        </p:txBody>
      </p:sp>
      <p:pic>
        <p:nvPicPr>
          <p:cNvPr id="3074" name="Picture 2" descr="\\nortech-fs1\users$\jess\Desktop\Current Marketing\UserGroup 2015\UG15 PPT\RiskPad PPT\RiskPad PPT Graphics\extention database.png"/>
          <p:cNvPicPr>
            <a:picLocks noChangeAspect="1" noChangeArrowheads="1"/>
          </p:cNvPicPr>
          <p:nvPr/>
        </p:nvPicPr>
        <p:blipFill>
          <a:blip r:embed="rId2" cstate="print"/>
          <a:srcRect/>
          <a:stretch>
            <a:fillRect/>
          </a:stretch>
        </p:blipFill>
        <p:spPr bwMode="auto">
          <a:xfrm>
            <a:off x="1475656" y="2420888"/>
            <a:ext cx="1616325" cy="1798056"/>
          </a:xfrm>
          <a:prstGeom prst="rect">
            <a:avLst/>
          </a:prstGeom>
          <a:noFill/>
        </p:spPr>
      </p:pic>
      <p:pic>
        <p:nvPicPr>
          <p:cNvPr id="3075" name="Picture 3" descr="\\nortech-fs1\users$\jess\Desktop\Current Marketing\UserGroup 2015\UG15 PPT\XchangeHub PPT\XchangeHub PPT Graphics\KnowRisk Database.png"/>
          <p:cNvPicPr>
            <a:picLocks noChangeAspect="1" noChangeArrowheads="1"/>
          </p:cNvPicPr>
          <p:nvPr/>
        </p:nvPicPr>
        <p:blipFill>
          <a:blip r:embed="rId3" cstate="print"/>
          <a:srcRect/>
          <a:stretch>
            <a:fillRect/>
          </a:stretch>
        </p:blipFill>
        <p:spPr bwMode="auto">
          <a:xfrm>
            <a:off x="5940152" y="2276872"/>
            <a:ext cx="2088232" cy="2088233"/>
          </a:xfrm>
          <a:prstGeom prst="rect">
            <a:avLst/>
          </a:prstGeom>
          <a:noFill/>
        </p:spPr>
      </p:pic>
      <p:cxnSp>
        <p:nvCxnSpPr>
          <p:cNvPr id="8" name="Straight Connector 7"/>
          <p:cNvCxnSpPr/>
          <p:nvPr/>
        </p:nvCxnSpPr>
        <p:spPr>
          <a:xfrm>
            <a:off x="4572000" y="1772816"/>
            <a:ext cx="0" cy="4752528"/>
          </a:xfrm>
          <a:prstGeom prst="line">
            <a:avLst/>
          </a:prstGeom>
        </p:spPr>
        <p:style>
          <a:lnRef idx="3">
            <a:schemeClr val="dk1"/>
          </a:lnRef>
          <a:fillRef idx="0">
            <a:schemeClr val="dk1"/>
          </a:fillRef>
          <a:effectRef idx="2">
            <a:schemeClr val="dk1"/>
          </a:effectRef>
          <a:fontRef idx="minor">
            <a:schemeClr val="tx1"/>
          </a:fontRef>
        </p:style>
      </p:cxnSp>
      <p:grpSp>
        <p:nvGrpSpPr>
          <p:cNvPr id="11" name="Group 10"/>
          <p:cNvGrpSpPr/>
          <p:nvPr/>
        </p:nvGrpSpPr>
        <p:grpSpPr>
          <a:xfrm>
            <a:off x="3851920" y="3212976"/>
            <a:ext cx="1353587" cy="923330"/>
            <a:chOff x="3851920" y="2996952"/>
            <a:chExt cx="1353587" cy="923330"/>
          </a:xfrm>
        </p:grpSpPr>
        <p:sp>
          <p:nvSpPr>
            <p:cNvPr id="9" name="Rectangle 8"/>
            <p:cNvSpPr/>
            <p:nvPr/>
          </p:nvSpPr>
          <p:spPr>
            <a:xfrm>
              <a:off x="3851920" y="2996952"/>
              <a:ext cx="71205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4572000" y="2996952"/>
              <a:ext cx="63350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sp>
        <p:nvSpPr>
          <p:cNvPr id="12" name="TextBox 11"/>
          <p:cNvSpPr txBox="1"/>
          <p:nvPr/>
        </p:nvSpPr>
        <p:spPr>
          <a:xfrm>
            <a:off x="1187624" y="4293096"/>
            <a:ext cx="1872208" cy="646331"/>
          </a:xfrm>
          <a:prstGeom prst="rect">
            <a:avLst/>
          </a:prstGeom>
          <a:noFill/>
        </p:spPr>
        <p:txBody>
          <a:bodyPr wrap="square" rtlCol="0">
            <a:spAutoFit/>
          </a:bodyPr>
          <a:lstStyle/>
          <a:p>
            <a:pPr algn="ctr"/>
            <a:r>
              <a:rPr lang="en-AU" dirty="0" smtClean="0"/>
              <a:t>Generic Database</a:t>
            </a:r>
            <a:endParaRPr lang="en-AU" dirty="0"/>
          </a:p>
        </p:txBody>
      </p:sp>
      <p:sp>
        <p:nvSpPr>
          <p:cNvPr id="13" name="TextBox 12"/>
          <p:cNvSpPr txBox="1"/>
          <p:nvPr/>
        </p:nvSpPr>
        <p:spPr>
          <a:xfrm>
            <a:off x="6156176" y="4437112"/>
            <a:ext cx="1872208" cy="646331"/>
          </a:xfrm>
          <a:prstGeom prst="rect">
            <a:avLst/>
          </a:prstGeom>
          <a:noFill/>
        </p:spPr>
        <p:txBody>
          <a:bodyPr wrap="square" rtlCol="0">
            <a:spAutoFit/>
          </a:bodyPr>
          <a:lstStyle/>
          <a:p>
            <a:pPr algn="ctr"/>
            <a:r>
              <a:rPr lang="en-AU" dirty="0" smtClean="0"/>
              <a:t>Knowledge </a:t>
            </a:r>
          </a:p>
          <a:p>
            <a:pPr algn="ctr"/>
            <a:r>
              <a:rPr lang="en-AU" dirty="0" smtClean="0"/>
              <a:t>Base</a:t>
            </a:r>
            <a:endParaRPr lang="en-AU" dirty="0"/>
          </a:p>
        </p:txBody>
      </p:sp>
      <p:sp>
        <p:nvSpPr>
          <p:cNvPr id="14" name="Rectangle 13"/>
          <p:cNvSpPr/>
          <p:nvPr/>
        </p:nvSpPr>
        <p:spPr>
          <a:xfrm>
            <a:off x="0" y="4653136"/>
            <a:ext cx="4572000" cy="1384995"/>
          </a:xfrm>
          <a:prstGeom prst="rect">
            <a:avLst/>
          </a:prstGeom>
        </p:spPr>
        <p:txBody>
          <a:bodyPr wrap="square">
            <a:spAutoFit/>
          </a:bodyPr>
          <a:lstStyle/>
          <a:p>
            <a:r>
              <a:rPr lang="en-US" sz="1200" dirty="0" smtClean="0"/>
              <a:t> </a:t>
            </a:r>
          </a:p>
          <a:p>
            <a:endParaRPr lang="en-US" sz="1200" dirty="0" smtClean="0"/>
          </a:p>
          <a:p>
            <a:endParaRPr lang="en-US" sz="1200" dirty="0" smtClean="0">
              <a:latin typeface="+mj-lt"/>
            </a:endParaRPr>
          </a:p>
          <a:p>
            <a:r>
              <a:rPr lang="en-US" sz="1200" dirty="0" smtClean="0">
                <a:latin typeface="+mj-lt"/>
              </a:rPr>
              <a:t>All risk management software store risks in </a:t>
            </a:r>
            <a:r>
              <a:rPr lang="en-US" sz="1200" dirty="0" smtClean="0">
                <a:latin typeface="+mj-lt"/>
              </a:rPr>
              <a:t>databases.</a:t>
            </a:r>
            <a:endParaRPr lang="en-US" sz="1200" dirty="0" smtClean="0">
              <a:latin typeface="+mj-lt"/>
            </a:endParaRPr>
          </a:p>
          <a:p>
            <a:r>
              <a:rPr lang="en-US" sz="1200" dirty="0" smtClean="0">
                <a:latin typeface="+mj-lt"/>
              </a:rPr>
              <a:t>Vendors, caught in the whirlwind of hyperbole, end up referring to that database </a:t>
            </a:r>
            <a:r>
              <a:rPr lang="en-US" sz="1200" u="sng" dirty="0" smtClean="0">
                <a:latin typeface="+mj-lt"/>
              </a:rPr>
              <a:t>erroneously</a:t>
            </a:r>
            <a:r>
              <a:rPr lang="en-US" sz="1200" dirty="0" smtClean="0">
                <a:latin typeface="+mj-lt"/>
              </a:rPr>
              <a:t> as The Knowledge Base. </a:t>
            </a:r>
          </a:p>
          <a:p>
            <a:endParaRPr lang="en-AU" sz="1200" dirty="0"/>
          </a:p>
        </p:txBody>
      </p:sp>
      <p:sp>
        <p:nvSpPr>
          <p:cNvPr id="15" name="Rectangle 14"/>
          <p:cNvSpPr/>
          <p:nvPr/>
        </p:nvSpPr>
        <p:spPr>
          <a:xfrm>
            <a:off x="4572000" y="5085184"/>
            <a:ext cx="4572000" cy="830997"/>
          </a:xfrm>
          <a:prstGeom prst="rect">
            <a:avLst/>
          </a:prstGeom>
        </p:spPr>
        <p:txBody>
          <a:bodyPr>
            <a:spAutoFit/>
          </a:bodyPr>
          <a:lstStyle/>
          <a:p>
            <a:r>
              <a:rPr lang="en-US" sz="1200" dirty="0" smtClean="0">
                <a:latin typeface="+mj-lt"/>
              </a:rPr>
              <a:t>Knowledge Base is a constellation of risks that can easily be configured. It represents risks at every stage of risk management; ultimately providing an enriched classification system through a multidimensional view of the risk universe. </a:t>
            </a:r>
            <a:endParaRPr lang="en-AU" sz="12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331640" y="2780928"/>
            <a:ext cx="6048672" cy="2664296"/>
            <a:chOff x="1331640" y="2780928"/>
            <a:chExt cx="6048672" cy="2664296"/>
          </a:xfrm>
        </p:grpSpPr>
        <p:pic>
          <p:nvPicPr>
            <p:cNvPr id="1028" name="Picture 4" descr="\\nortech-fs1\users$\jess\Desktop\out of the box.jpg.png"/>
            <p:cNvPicPr>
              <a:picLocks noChangeAspect="1" noChangeArrowheads="1"/>
            </p:cNvPicPr>
            <p:nvPr/>
          </p:nvPicPr>
          <p:blipFill>
            <a:blip r:embed="rId2" cstate="print"/>
            <a:srcRect/>
            <a:stretch>
              <a:fillRect/>
            </a:stretch>
          </p:blipFill>
          <p:spPr bwMode="auto">
            <a:xfrm>
              <a:off x="2555776" y="3068960"/>
              <a:ext cx="3503315" cy="2376264"/>
            </a:xfrm>
            <a:prstGeom prst="rect">
              <a:avLst/>
            </a:prstGeom>
            <a:noFill/>
          </p:spPr>
        </p:pic>
        <p:sp>
          <p:nvSpPr>
            <p:cNvPr id="9" name="TextBox 8"/>
            <p:cNvSpPr txBox="1"/>
            <p:nvPr/>
          </p:nvSpPr>
          <p:spPr>
            <a:xfrm>
              <a:off x="4499992" y="2780928"/>
              <a:ext cx="1152128"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sz="1000" dirty="0" smtClean="0"/>
                <a:t>Poor Ventilation </a:t>
              </a:r>
              <a:endParaRPr lang="en-AU" sz="1000" dirty="0"/>
            </a:p>
          </p:txBody>
        </p:sp>
        <p:sp>
          <p:nvSpPr>
            <p:cNvPr id="10" name="TextBox 9"/>
            <p:cNvSpPr txBox="1"/>
            <p:nvPr/>
          </p:nvSpPr>
          <p:spPr>
            <a:xfrm>
              <a:off x="3275856" y="2852936"/>
              <a:ext cx="86409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AU" sz="900" dirty="0" smtClean="0"/>
                <a:t>Academic Misconduct</a:t>
              </a:r>
              <a:endParaRPr lang="en-AU" sz="900" dirty="0"/>
            </a:p>
          </p:txBody>
        </p:sp>
        <p:sp>
          <p:nvSpPr>
            <p:cNvPr id="11" name="TextBox 10"/>
            <p:cNvSpPr txBox="1"/>
            <p:nvPr/>
          </p:nvSpPr>
          <p:spPr>
            <a:xfrm>
              <a:off x="5724128" y="2996952"/>
              <a:ext cx="165618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AU" sz="1200" dirty="0" smtClean="0"/>
                <a:t>Social Licence to Operate</a:t>
              </a:r>
              <a:endParaRPr lang="en-AU" sz="1200" dirty="0"/>
            </a:p>
          </p:txBody>
        </p:sp>
        <p:sp>
          <p:nvSpPr>
            <p:cNvPr id="12" name="TextBox 11"/>
            <p:cNvSpPr txBox="1"/>
            <p:nvPr/>
          </p:nvSpPr>
          <p:spPr>
            <a:xfrm>
              <a:off x="1331640" y="3140968"/>
              <a:ext cx="165618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AU" sz="1200" dirty="0" smtClean="0"/>
                <a:t>Identity theft &amp;</a:t>
              </a:r>
            </a:p>
            <a:p>
              <a:pPr algn="ctr"/>
              <a:r>
                <a:rPr lang="en-AU" sz="1200" dirty="0" smtClean="0"/>
                <a:t> Exploitation</a:t>
              </a:r>
              <a:endParaRPr lang="en-AU" sz="1200" dirty="0"/>
            </a:p>
          </p:txBody>
        </p:sp>
      </p:grpSp>
      <p:sp>
        <p:nvSpPr>
          <p:cNvPr id="14" name="Title 1"/>
          <p:cNvSpPr>
            <a:spLocks noGrp="1"/>
          </p:cNvSpPr>
          <p:nvPr>
            <p:ph type="title"/>
          </p:nvPr>
        </p:nvSpPr>
        <p:spPr>
          <a:xfrm>
            <a:off x="457200" y="1143000"/>
            <a:ext cx="8229600" cy="1066800"/>
          </a:xfrm>
        </p:spPr>
        <p:txBody>
          <a:bodyPr>
            <a:normAutofit/>
          </a:bodyPr>
          <a:lstStyle/>
          <a:p>
            <a:pPr lvl="0"/>
            <a:r>
              <a:rPr lang="en-US" sz="1800" b="1" dirty="0" smtClean="0"/>
              <a:t>1. </a:t>
            </a:r>
            <a:r>
              <a:rPr lang="en-US" sz="1800" dirty="0" smtClean="0"/>
              <a:t>Knowledge Base has a pre-configured database with commonly encountered risks which can be used straight out of the box. </a:t>
            </a:r>
            <a:r>
              <a:rPr lang="en-AU" dirty="0" smtClean="0"/>
              <a:t/>
            </a:r>
            <a:br>
              <a:rPr lang="en-AU" dirty="0" smtClean="0"/>
            </a:b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827584" y="2420888"/>
            <a:ext cx="7416824" cy="3384376"/>
            <a:chOff x="971600" y="2420888"/>
            <a:chExt cx="7416824" cy="3384376"/>
          </a:xfrm>
        </p:grpSpPr>
        <p:grpSp>
          <p:nvGrpSpPr>
            <p:cNvPr id="30" name="Group 29"/>
            <p:cNvGrpSpPr/>
            <p:nvPr/>
          </p:nvGrpSpPr>
          <p:grpSpPr>
            <a:xfrm>
              <a:off x="971600" y="2420888"/>
              <a:ext cx="7416824" cy="3384376"/>
              <a:chOff x="827584" y="2420888"/>
              <a:chExt cx="7416824" cy="3384376"/>
            </a:xfrm>
          </p:grpSpPr>
          <p:grpSp>
            <p:nvGrpSpPr>
              <p:cNvPr id="25" name="Group 24"/>
              <p:cNvGrpSpPr/>
              <p:nvPr/>
            </p:nvGrpSpPr>
            <p:grpSpPr>
              <a:xfrm>
                <a:off x="1691680" y="2492896"/>
                <a:ext cx="5544616" cy="2885653"/>
                <a:chOff x="1691680" y="2564904"/>
                <a:chExt cx="5544616" cy="2885653"/>
              </a:xfrm>
            </p:grpSpPr>
            <p:pic>
              <p:nvPicPr>
                <p:cNvPr id="2050" name="Picture 2" descr="\\nortech-fs1\users$\jess\Desktop\Current Marketing\UserGroup 2015\UG15 PPT\XchangeHub PPT\XchangeHub PPT Graphics\KnowRisk Database.png"/>
                <p:cNvPicPr>
                  <a:picLocks noChangeAspect="1" noChangeArrowheads="1"/>
                </p:cNvPicPr>
                <p:nvPr/>
              </p:nvPicPr>
              <p:blipFill>
                <a:blip r:embed="rId2" cstate="print"/>
                <a:srcRect/>
                <a:stretch>
                  <a:fillRect/>
                </a:stretch>
              </p:blipFill>
              <p:spPr bwMode="auto">
                <a:xfrm>
                  <a:off x="3203848" y="2780928"/>
                  <a:ext cx="1009575" cy="1009575"/>
                </a:xfrm>
                <a:prstGeom prst="rect">
                  <a:avLst/>
                </a:prstGeom>
                <a:noFill/>
                <a:ln>
                  <a:noFill/>
                </a:ln>
              </p:spPr>
            </p:pic>
            <p:pic>
              <p:nvPicPr>
                <p:cNvPr id="2051" name="Picture 3" descr="\\nortech-fs1\users$\jess\Desktop\Current Marketing\UserGroup 2015\UG15 PPT\XchangeHub PPT\XchangeHub PPT Graphics\Excel Icon.jpg"/>
                <p:cNvPicPr>
                  <a:picLocks noChangeAspect="1" noChangeArrowheads="1"/>
                </p:cNvPicPr>
                <p:nvPr/>
              </p:nvPicPr>
              <p:blipFill>
                <a:blip r:embed="rId3" cstate="print"/>
                <a:srcRect/>
                <a:stretch>
                  <a:fillRect/>
                </a:stretch>
              </p:blipFill>
              <p:spPr bwMode="auto">
                <a:xfrm>
                  <a:off x="1691680" y="2852936"/>
                  <a:ext cx="879303" cy="897433"/>
                </a:xfrm>
                <a:prstGeom prst="rect">
                  <a:avLst/>
                </a:prstGeom>
                <a:noFill/>
                <a:ln>
                  <a:noFill/>
                </a:ln>
              </p:spPr>
            </p:pic>
            <p:cxnSp>
              <p:nvCxnSpPr>
                <p:cNvPr id="8" name="Straight Arrow Connector 7"/>
                <p:cNvCxnSpPr/>
                <p:nvPr/>
              </p:nvCxnSpPr>
              <p:spPr>
                <a:xfrm>
                  <a:off x="2699792" y="3284984"/>
                  <a:ext cx="504056"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07904" y="3861048"/>
                  <a:ext cx="0" cy="50405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07904" y="4365104"/>
                  <a:ext cx="360040"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04048" y="4365104"/>
                  <a:ext cx="50405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508104" y="3789040"/>
                  <a:ext cx="0" cy="576064"/>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08104" y="4365104"/>
                  <a:ext cx="576064"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pic>
              <p:nvPicPr>
                <p:cNvPr id="22" name="Picture 2" descr="\\nortech-fs1\users$\jess\Desktop\Current Marketing\UserGroup 2015\UG15 PPT\XchangeHub PPT\XchangeHub PPT Graphics\KnowRisk Database.png"/>
                <p:cNvPicPr>
                  <a:picLocks noChangeAspect="1" noChangeArrowheads="1"/>
                </p:cNvPicPr>
                <p:nvPr/>
              </p:nvPicPr>
              <p:blipFill>
                <a:blip r:embed="rId2" cstate="print"/>
                <a:srcRect/>
                <a:stretch>
                  <a:fillRect/>
                </a:stretch>
              </p:blipFill>
              <p:spPr bwMode="auto">
                <a:xfrm>
                  <a:off x="6012160" y="3861048"/>
                  <a:ext cx="1009575" cy="1009575"/>
                </a:xfrm>
                <a:prstGeom prst="rect">
                  <a:avLst/>
                </a:prstGeom>
                <a:noFill/>
                <a:ln>
                  <a:noFill/>
                </a:ln>
              </p:spPr>
            </p:pic>
            <p:sp>
              <p:nvSpPr>
                <p:cNvPr id="23" name="TextBox 22"/>
                <p:cNvSpPr txBox="1"/>
                <p:nvPr/>
              </p:nvSpPr>
              <p:spPr>
                <a:xfrm>
                  <a:off x="5148064" y="3429000"/>
                  <a:ext cx="1008112" cy="276999"/>
                </a:xfrm>
                <a:prstGeom prst="rect">
                  <a:avLst/>
                </a:prstGeom>
                <a:noFill/>
                <a:ln>
                  <a:noFill/>
                </a:ln>
              </p:spPr>
              <p:txBody>
                <a:bodyPr wrap="square" rtlCol="0">
                  <a:spAutoFit/>
                </a:bodyPr>
                <a:lstStyle/>
                <a:p>
                  <a:r>
                    <a:rPr lang="en-AU" sz="1200" dirty="0" smtClean="0"/>
                    <a:t>Final Use</a:t>
                  </a:r>
                  <a:endParaRPr lang="en-AU" sz="1200" dirty="0"/>
                </a:p>
              </p:txBody>
            </p:sp>
            <p:pic>
              <p:nvPicPr>
                <p:cNvPr id="2052" name="Picture 4" descr="\\nortech-fs1\users$\jess\Desktop\tick.jpg"/>
                <p:cNvPicPr>
                  <a:picLocks noChangeAspect="1" noChangeArrowheads="1"/>
                </p:cNvPicPr>
                <p:nvPr/>
              </p:nvPicPr>
              <p:blipFill>
                <a:blip r:embed="rId4" cstate="print"/>
                <a:srcRect/>
                <a:stretch>
                  <a:fillRect/>
                </a:stretch>
              </p:blipFill>
              <p:spPr bwMode="auto">
                <a:xfrm>
                  <a:off x="5148064" y="2564904"/>
                  <a:ext cx="968947" cy="942032"/>
                </a:xfrm>
                <a:prstGeom prst="rect">
                  <a:avLst/>
                </a:prstGeom>
                <a:noFill/>
                <a:ln>
                  <a:noFill/>
                </a:ln>
              </p:spPr>
            </p:pic>
            <p:cxnSp>
              <p:nvCxnSpPr>
                <p:cNvPr id="26" name="Straight Connector 25"/>
                <p:cNvCxnSpPr/>
                <p:nvPr/>
              </p:nvCxnSpPr>
              <p:spPr>
                <a:xfrm flipV="1">
                  <a:off x="6516216" y="3356992"/>
                  <a:ext cx="0" cy="43204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012160" y="3356992"/>
                  <a:ext cx="504056"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pic>
              <p:nvPicPr>
                <p:cNvPr id="2053" name="Picture 5" descr="\\nortech-fs1\users$\jess\Desktop\magnifying-glass2.png"/>
                <p:cNvPicPr>
                  <a:picLocks noChangeAspect="1" noChangeArrowheads="1"/>
                </p:cNvPicPr>
                <p:nvPr/>
              </p:nvPicPr>
              <p:blipFill>
                <a:blip r:embed="rId5" cstate="print"/>
                <a:srcRect/>
                <a:stretch>
                  <a:fillRect/>
                </a:stretch>
              </p:blipFill>
              <p:spPr bwMode="auto">
                <a:xfrm>
                  <a:off x="3635896" y="4077072"/>
                  <a:ext cx="1331942" cy="1373485"/>
                </a:xfrm>
                <a:prstGeom prst="rect">
                  <a:avLst/>
                </a:prstGeom>
                <a:noFill/>
                <a:ln>
                  <a:noFill/>
                </a:ln>
              </p:spPr>
            </p:pic>
            <p:pic>
              <p:nvPicPr>
                <p:cNvPr id="2054" name="Picture 6" descr="\\nortech-fs1\users$\jess\Desktop\data.png"/>
                <p:cNvPicPr>
                  <a:picLocks noChangeAspect="1" noChangeArrowheads="1"/>
                </p:cNvPicPr>
                <p:nvPr/>
              </p:nvPicPr>
              <p:blipFill>
                <a:blip r:embed="rId6" cstate="print"/>
                <a:srcRect/>
                <a:stretch>
                  <a:fillRect/>
                </a:stretch>
              </p:blipFill>
              <p:spPr bwMode="auto">
                <a:xfrm>
                  <a:off x="4283968" y="4293096"/>
                  <a:ext cx="504056" cy="504056"/>
                </a:xfrm>
                <a:prstGeom prst="rect">
                  <a:avLst/>
                </a:prstGeom>
                <a:noFill/>
                <a:ln>
                  <a:noFill/>
                </a:ln>
              </p:spPr>
            </p:pic>
            <p:sp>
              <p:nvSpPr>
                <p:cNvPr id="31" name="TextBox 30"/>
                <p:cNvSpPr txBox="1"/>
                <p:nvPr/>
              </p:nvSpPr>
              <p:spPr>
                <a:xfrm>
                  <a:off x="5868144" y="4869160"/>
                  <a:ext cx="1368152" cy="461665"/>
                </a:xfrm>
                <a:prstGeom prst="rect">
                  <a:avLst/>
                </a:prstGeom>
                <a:noFill/>
                <a:ln>
                  <a:noFill/>
                </a:ln>
              </p:spPr>
              <p:txBody>
                <a:bodyPr wrap="square" rtlCol="0">
                  <a:spAutoFit/>
                </a:bodyPr>
                <a:lstStyle/>
                <a:p>
                  <a:pPr algn="ctr"/>
                  <a:r>
                    <a:rPr lang="en-AU" sz="1200" dirty="0" smtClean="0"/>
                    <a:t>Transit Repository</a:t>
                  </a:r>
                  <a:endParaRPr lang="en-AU" sz="1200" dirty="0"/>
                </a:p>
              </p:txBody>
            </p:sp>
          </p:grpSp>
          <p:sp>
            <p:nvSpPr>
              <p:cNvPr id="35" name="Rectangle 34"/>
              <p:cNvSpPr/>
              <p:nvPr/>
            </p:nvSpPr>
            <p:spPr>
              <a:xfrm>
                <a:off x="827584" y="2420888"/>
                <a:ext cx="7416824" cy="3384376"/>
              </a:xfrm>
              <a:prstGeom prst="rect">
                <a:avLst/>
              </a:prstGeom>
              <a:solidFill>
                <a:schemeClr val="accent1">
                  <a:alpha val="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6" name="Group 45"/>
            <p:cNvGrpSpPr/>
            <p:nvPr/>
          </p:nvGrpSpPr>
          <p:grpSpPr>
            <a:xfrm>
              <a:off x="2843808" y="3212976"/>
              <a:ext cx="3384376" cy="1152128"/>
              <a:chOff x="2843808" y="3212976"/>
              <a:chExt cx="3384376" cy="1152128"/>
            </a:xfrm>
          </p:grpSpPr>
          <p:cxnSp>
            <p:nvCxnSpPr>
              <p:cNvPr id="34" name="Straight Arrow Connector 33"/>
              <p:cNvCxnSpPr/>
              <p:nvPr/>
            </p:nvCxnSpPr>
            <p:spPr>
              <a:xfrm>
                <a:off x="2843808" y="321297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851920" y="3789040"/>
                <a:ext cx="0" cy="576064"/>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3851920" y="4365104"/>
                <a:ext cx="3600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5148064" y="4365104"/>
                <a:ext cx="10801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5724128" y="3717032"/>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48" name="Title 1"/>
          <p:cNvSpPr txBox="1">
            <a:spLocks/>
          </p:cNvSpPr>
          <p:nvPr/>
        </p:nvSpPr>
        <p:spPr>
          <a:xfrm>
            <a:off x="539552" y="908720"/>
            <a:ext cx="8229600" cy="1066800"/>
          </a:xfrm>
          <a:prstGeom prst="rect">
            <a:avLst/>
          </a:prstGeom>
        </p:spPr>
        <p:txBody>
          <a:bodyPr vert="horz" anchor="ctr">
            <a:normAutofit fontScale="6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2"/>
                </a:solidFill>
                <a:effectLst/>
                <a:uLnTx/>
                <a:uFillTx/>
                <a:latin typeface="+mj-lt"/>
                <a:ea typeface="+mj-ea"/>
                <a:cs typeface="+mj-cs"/>
              </a:rPr>
              <a:t>2. </a:t>
            </a:r>
            <a:r>
              <a:rPr kumimoji="0" lang="en-US" sz="2400" b="0" i="0" u="none" strike="noStrike" kern="1200" cap="none" spc="0" normalizeH="0" baseline="0" noProof="0" dirty="0" smtClean="0">
                <a:ln>
                  <a:noFill/>
                </a:ln>
                <a:solidFill>
                  <a:schemeClr val="tx2"/>
                </a:solidFill>
                <a:effectLst/>
                <a:uLnTx/>
                <a:uFillTx/>
                <a:latin typeface="+mj-lt"/>
                <a:ea typeface="+mj-ea"/>
                <a:cs typeface="+mj-cs"/>
              </a:rPr>
              <a:t>It is common that most companies, especially at the initial stage, have risk data either in Excel or in some other electronic format. This data can be imported to the Knowledge base. Once the data is imported the user has the choice to scrutinize, reclassify it, and modify it before it is fit for final use. Till then and even thereafter it can be kept as a transit repository of risk data. It is only when the management is fully satisfied; the cured data can be moved around and accepted for use.</a:t>
            </a:r>
            <a:r>
              <a:rPr kumimoji="0" lang="en-AU" sz="1600" b="0" i="0" u="none" strike="noStrike" kern="1200" cap="none" spc="0" normalizeH="0" baseline="0" noProof="0" dirty="0" smtClean="0">
                <a:ln>
                  <a:noFill/>
                </a:ln>
                <a:solidFill>
                  <a:schemeClr val="tx2"/>
                </a:solidFill>
                <a:effectLst/>
                <a:uLnTx/>
                <a:uFillTx/>
                <a:latin typeface="+mj-lt"/>
                <a:ea typeface="+mj-ea"/>
                <a:cs typeface="+mj-cs"/>
              </a:rPr>
              <a:t/>
            </a:r>
            <a:br>
              <a:rPr kumimoji="0" lang="en-AU" sz="1600" b="0" i="0" u="none" strike="noStrike" kern="1200" cap="none" spc="0" normalizeH="0" baseline="0" noProof="0" dirty="0" smtClean="0">
                <a:ln>
                  <a:noFill/>
                </a:ln>
                <a:solidFill>
                  <a:schemeClr val="tx2"/>
                </a:solidFill>
                <a:effectLst/>
                <a:uLnTx/>
                <a:uFillTx/>
                <a:latin typeface="+mj-lt"/>
                <a:ea typeface="+mj-ea"/>
                <a:cs typeface="+mj-cs"/>
              </a:rPr>
            </a:br>
            <a:endParaRPr kumimoji="0" lang="en-AU" sz="1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683568" y="2348880"/>
            <a:ext cx="7848872" cy="4104456"/>
            <a:chOff x="827584" y="2420888"/>
            <a:chExt cx="7848872" cy="4104456"/>
          </a:xfrm>
        </p:grpSpPr>
        <p:grpSp>
          <p:nvGrpSpPr>
            <p:cNvPr id="77" name="Group 76"/>
            <p:cNvGrpSpPr/>
            <p:nvPr/>
          </p:nvGrpSpPr>
          <p:grpSpPr>
            <a:xfrm>
              <a:off x="1115616" y="2636912"/>
              <a:ext cx="7200800" cy="3555950"/>
              <a:chOff x="683568" y="2780928"/>
              <a:chExt cx="7200800" cy="3555950"/>
            </a:xfrm>
          </p:grpSpPr>
          <p:grpSp>
            <p:nvGrpSpPr>
              <p:cNvPr id="76" name="Group 75"/>
              <p:cNvGrpSpPr/>
              <p:nvPr/>
            </p:nvGrpSpPr>
            <p:grpSpPr>
              <a:xfrm>
                <a:off x="683568" y="3068960"/>
                <a:ext cx="2520280" cy="3267918"/>
                <a:chOff x="395536" y="2420888"/>
                <a:chExt cx="2520280" cy="3267918"/>
              </a:xfrm>
            </p:grpSpPr>
            <p:pic>
              <p:nvPicPr>
                <p:cNvPr id="1026" name="Picture 2" descr="\\nortech-fs1\users$\jess\Desktop\Brain Storm.png"/>
                <p:cNvPicPr>
                  <a:picLocks noChangeAspect="1" noChangeArrowheads="1"/>
                </p:cNvPicPr>
                <p:nvPr/>
              </p:nvPicPr>
              <p:blipFill>
                <a:blip r:embed="rId2" cstate="print"/>
                <a:srcRect/>
                <a:stretch>
                  <a:fillRect/>
                </a:stretch>
              </p:blipFill>
              <p:spPr bwMode="auto">
                <a:xfrm>
                  <a:off x="395536" y="3573016"/>
                  <a:ext cx="2277199" cy="2115790"/>
                </a:xfrm>
                <a:prstGeom prst="rect">
                  <a:avLst/>
                </a:prstGeom>
                <a:noFill/>
              </p:spPr>
            </p:pic>
            <p:sp>
              <p:nvSpPr>
                <p:cNvPr id="5" name="Cloud Callout 4"/>
                <p:cNvSpPr/>
                <p:nvPr/>
              </p:nvSpPr>
              <p:spPr>
                <a:xfrm>
                  <a:off x="395536" y="2420888"/>
                  <a:ext cx="2520280" cy="10081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p:cNvCxnSpPr/>
                <p:nvPr/>
              </p:nvCxnSpPr>
              <p:spPr>
                <a:xfrm flipV="1">
                  <a:off x="1043608" y="3429000"/>
                  <a:ext cx="432048"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55576" y="3429000"/>
                  <a:ext cx="72008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 idx="1"/>
                </p:cNvCxnSpPr>
                <p:nvPr/>
              </p:nvCxnSpPr>
              <p:spPr>
                <a:xfrm flipV="1">
                  <a:off x="1331640" y="3427927"/>
                  <a:ext cx="324036" cy="865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5" idx="1"/>
                </p:cNvCxnSpPr>
                <p:nvPr/>
              </p:nvCxnSpPr>
              <p:spPr>
                <a:xfrm flipH="1" flipV="1">
                  <a:off x="1655676" y="3427927"/>
                  <a:ext cx="36004" cy="505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015716" y="3356992"/>
                  <a:ext cx="180020" cy="10091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195736" y="3284984"/>
                  <a:ext cx="144016" cy="7920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3347864" y="2780928"/>
                <a:ext cx="4536504" cy="2885653"/>
                <a:chOff x="4067944" y="2564904"/>
                <a:chExt cx="4536504" cy="2885653"/>
              </a:xfrm>
            </p:grpSpPr>
            <p:cxnSp>
              <p:nvCxnSpPr>
                <p:cNvPr id="61" name="Straight Arrow Connector 60"/>
                <p:cNvCxnSpPr/>
                <p:nvPr/>
              </p:nvCxnSpPr>
              <p:spPr>
                <a:xfrm>
                  <a:off x="5076056" y="4365104"/>
                  <a:ext cx="3600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4067944" y="2564904"/>
                  <a:ext cx="4536504" cy="2885653"/>
                  <a:chOff x="3563888" y="2636912"/>
                  <a:chExt cx="4536504" cy="2885653"/>
                </a:xfrm>
              </p:grpSpPr>
              <p:pic>
                <p:nvPicPr>
                  <p:cNvPr id="71" name="Picture 6" descr="\\nortech-fs1\users$\jess\Desktop\data.png"/>
                  <p:cNvPicPr>
                    <a:picLocks noChangeAspect="1" noChangeArrowheads="1"/>
                  </p:cNvPicPr>
                  <p:nvPr/>
                </p:nvPicPr>
                <p:blipFill>
                  <a:blip r:embed="rId3" cstate="print"/>
                  <a:srcRect/>
                  <a:stretch>
                    <a:fillRect/>
                  </a:stretch>
                </p:blipFill>
                <p:spPr bwMode="auto">
                  <a:xfrm>
                    <a:off x="5148064" y="4365104"/>
                    <a:ext cx="504056" cy="504056"/>
                  </a:xfrm>
                  <a:prstGeom prst="rect">
                    <a:avLst/>
                  </a:prstGeom>
                  <a:noFill/>
                </p:spPr>
              </p:pic>
              <p:grpSp>
                <p:nvGrpSpPr>
                  <p:cNvPr id="73" name="Group 72"/>
                  <p:cNvGrpSpPr/>
                  <p:nvPr/>
                </p:nvGrpSpPr>
                <p:grpSpPr>
                  <a:xfrm>
                    <a:off x="3563888" y="2636912"/>
                    <a:ext cx="4536504" cy="2885653"/>
                    <a:chOff x="2699792" y="2564904"/>
                    <a:chExt cx="4536504" cy="2885653"/>
                  </a:xfrm>
                </p:grpSpPr>
                <p:pic>
                  <p:nvPicPr>
                    <p:cNvPr id="70" name="Picture 5" descr="\\nortech-fs1\users$\jess\Desktop\magnifying-glass2.png"/>
                    <p:cNvPicPr>
                      <a:picLocks noChangeAspect="1" noChangeArrowheads="1"/>
                    </p:cNvPicPr>
                    <p:nvPr/>
                  </p:nvPicPr>
                  <p:blipFill>
                    <a:blip r:embed="rId4" cstate="print"/>
                    <a:srcRect/>
                    <a:stretch>
                      <a:fillRect/>
                    </a:stretch>
                  </p:blipFill>
                  <p:spPr bwMode="auto">
                    <a:xfrm>
                      <a:off x="3635896" y="4077072"/>
                      <a:ext cx="1331942" cy="1373485"/>
                    </a:xfrm>
                    <a:prstGeom prst="rect">
                      <a:avLst/>
                    </a:prstGeom>
                    <a:noFill/>
                  </p:spPr>
                </p:pic>
                <p:pic>
                  <p:nvPicPr>
                    <p:cNvPr id="57" name="Picture 2" descr="\\nortech-fs1\users$\jess\Desktop\Current Marketing\UserGroup 2015\UG15 PPT\XchangeHub PPT\XchangeHub PPT Graphics\KnowRisk Database.png"/>
                    <p:cNvPicPr>
                      <a:picLocks noChangeAspect="1" noChangeArrowheads="1"/>
                    </p:cNvPicPr>
                    <p:nvPr/>
                  </p:nvPicPr>
                  <p:blipFill>
                    <a:blip r:embed="rId5" cstate="print"/>
                    <a:srcRect/>
                    <a:stretch>
                      <a:fillRect/>
                    </a:stretch>
                  </p:blipFill>
                  <p:spPr bwMode="auto">
                    <a:xfrm>
                      <a:off x="3203848" y="2780928"/>
                      <a:ext cx="1009575" cy="1009575"/>
                    </a:xfrm>
                    <a:prstGeom prst="rect">
                      <a:avLst/>
                    </a:prstGeom>
                    <a:noFill/>
                  </p:spPr>
                </p:pic>
                <p:cxnSp>
                  <p:nvCxnSpPr>
                    <p:cNvPr id="59" name="Straight Arrow Connector 58"/>
                    <p:cNvCxnSpPr/>
                    <p:nvPr/>
                  </p:nvCxnSpPr>
                  <p:spPr>
                    <a:xfrm>
                      <a:off x="2699792" y="3284984"/>
                      <a:ext cx="5040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707904" y="3861048"/>
                      <a:ext cx="0" cy="504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004048" y="4365104"/>
                      <a:ext cx="504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5508104" y="3789040"/>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5508104" y="4365104"/>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5" name="Picture 2" descr="\\nortech-fs1\users$\jess\Desktop\Current Marketing\UserGroup 2015\UG15 PPT\XchangeHub PPT\XchangeHub PPT Graphics\KnowRisk Database.png"/>
                    <p:cNvPicPr>
                      <a:picLocks noChangeAspect="1" noChangeArrowheads="1"/>
                    </p:cNvPicPr>
                    <p:nvPr/>
                  </p:nvPicPr>
                  <p:blipFill>
                    <a:blip r:embed="rId5" cstate="print"/>
                    <a:srcRect/>
                    <a:stretch>
                      <a:fillRect/>
                    </a:stretch>
                  </p:blipFill>
                  <p:spPr bwMode="auto">
                    <a:xfrm>
                      <a:off x="6012160" y="3861048"/>
                      <a:ext cx="1009575" cy="1009575"/>
                    </a:xfrm>
                    <a:prstGeom prst="rect">
                      <a:avLst/>
                    </a:prstGeom>
                    <a:noFill/>
                  </p:spPr>
                </p:pic>
                <p:sp>
                  <p:nvSpPr>
                    <p:cNvPr id="66" name="TextBox 65"/>
                    <p:cNvSpPr txBox="1"/>
                    <p:nvPr/>
                  </p:nvSpPr>
                  <p:spPr>
                    <a:xfrm>
                      <a:off x="5148064" y="3429000"/>
                      <a:ext cx="1008112" cy="276999"/>
                    </a:xfrm>
                    <a:prstGeom prst="rect">
                      <a:avLst/>
                    </a:prstGeom>
                    <a:noFill/>
                  </p:spPr>
                  <p:txBody>
                    <a:bodyPr wrap="square" rtlCol="0">
                      <a:spAutoFit/>
                    </a:bodyPr>
                    <a:lstStyle/>
                    <a:p>
                      <a:r>
                        <a:rPr lang="en-AU" sz="1200" dirty="0" smtClean="0"/>
                        <a:t>Final Use</a:t>
                      </a:r>
                      <a:endParaRPr lang="en-AU" sz="1200" dirty="0"/>
                    </a:p>
                  </p:txBody>
                </p:sp>
                <p:pic>
                  <p:nvPicPr>
                    <p:cNvPr id="67" name="Picture 4" descr="\\nortech-fs1\users$\jess\Desktop\tick.jpg"/>
                    <p:cNvPicPr>
                      <a:picLocks noChangeAspect="1" noChangeArrowheads="1"/>
                    </p:cNvPicPr>
                    <p:nvPr/>
                  </p:nvPicPr>
                  <p:blipFill>
                    <a:blip r:embed="rId6" cstate="print"/>
                    <a:srcRect/>
                    <a:stretch>
                      <a:fillRect/>
                    </a:stretch>
                  </p:blipFill>
                  <p:spPr bwMode="auto">
                    <a:xfrm>
                      <a:off x="5148064" y="2564904"/>
                      <a:ext cx="968947" cy="942032"/>
                    </a:xfrm>
                    <a:prstGeom prst="rect">
                      <a:avLst/>
                    </a:prstGeom>
                    <a:noFill/>
                  </p:spPr>
                </p:pic>
                <p:cxnSp>
                  <p:nvCxnSpPr>
                    <p:cNvPr id="68" name="Straight Connector 67"/>
                    <p:cNvCxnSpPr/>
                    <p:nvPr/>
                  </p:nvCxnSpPr>
                  <p:spPr>
                    <a:xfrm flipV="1">
                      <a:off x="6516216" y="3356992"/>
                      <a:ext cx="0" cy="43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6012160" y="3356992"/>
                      <a:ext cx="5040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5868144" y="4869160"/>
                      <a:ext cx="1368152" cy="461665"/>
                    </a:xfrm>
                    <a:prstGeom prst="rect">
                      <a:avLst/>
                    </a:prstGeom>
                    <a:noFill/>
                  </p:spPr>
                  <p:txBody>
                    <a:bodyPr wrap="square" rtlCol="0">
                      <a:spAutoFit/>
                    </a:bodyPr>
                    <a:lstStyle/>
                    <a:p>
                      <a:pPr algn="ctr"/>
                      <a:r>
                        <a:rPr lang="en-AU" sz="1200" dirty="0" smtClean="0"/>
                        <a:t>Transit Repository</a:t>
                      </a:r>
                      <a:endParaRPr lang="en-AU" sz="1200" dirty="0"/>
                    </a:p>
                  </p:txBody>
                </p:sp>
              </p:grpSp>
            </p:grpSp>
          </p:grpSp>
        </p:grpSp>
        <p:sp>
          <p:nvSpPr>
            <p:cNvPr id="78" name="Rectangle 77"/>
            <p:cNvSpPr/>
            <p:nvPr/>
          </p:nvSpPr>
          <p:spPr>
            <a:xfrm>
              <a:off x="827584" y="2420888"/>
              <a:ext cx="7848872" cy="4104456"/>
            </a:xfrm>
            <a:prstGeom prst="rect">
              <a:avLst/>
            </a:prstGeom>
            <a:solidFill>
              <a:schemeClr val="accent1">
                <a:alpha val="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TextBox 78"/>
            <p:cNvSpPr txBox="1"/>
            <p:nvPr/>
          </p:nvSpPr>
          <p:spPr>
            <a:xfrm>
              <a:off x="1547664" y="3140968"/>
              <a:ext cx="1512168" cy="646331"/>
            </a:xfrm>
            <a:prstGeom prst="rect">
              <a:avLst/>
            </a:prstGeom>
            <a:noFill/>
          </p:spPr>
          <p:txBody>
            <a:bodyPr wrap="square" rtlCol="0">
              <a:spAutoFit/>
            </a:bodyPr>
            <a:lstStyle/>
            <a:p>
              <a:pPr algn="ctr"/>
              <a:r>
                <a:rPr lang="en-AU" dirty="0" smtClean="0">
                  <a:solidFill>
                    <a:schemeClr val="bg1"/>
                  </a:solidFill>
                </a:rPr>
                <a:t>Collective Wisdom</a:t>
              </a:r>
              <a:endParaRPr lang="en-AU" dirty="0">
                <a:solidFill>
                  <a:schemeClr val="bg1"/>
                </a:solidFill>
              </a:endParaRPr>
            </a:p>
          </p:txBody>
        </p:sp>
      </p:grpSp>
      <p:sp>
        <p:nvSpPr>
          <p:cNvPr id="82" name="Title 1"/>
          <p:cNvSpPr txBox="1">
            <a:spLocks/>
          </p:cNvSpPr>
          <p:nvPr/>
        </p:nvSpPr>
        <p:spPr>
          <a:xfrm>
            <a:off x="539552" y="1052736"/>
            <a:ext cx="8229600" cy="1066800"/>
          </a:xfrm>
          <a:prstGeom prst="rect">
            <a:avLst/>
          </a:prstGeom>
        </p:spPr>
        <p:txBody>
          <a:bodyPr vert="horz"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mj-lt"/>
                <a:ea typeface="+mj-ea"/>
                <a:cs typeface="+mj-cs"/>
              </a:rPr>
              <a:t>3. </a:t>
            </a:r>
            <a:r>
              <a:rPr kumimoji="0" lang="en-US" sz="1600" b="0" i="0" u="none" strike="noStrike" kern="1200" cap="none" spc="0" normalizeH="0" baseline="0" noProof="0" dirty="0" smtClean="0">
                <a:ln>
                  <a:noFill/>
                </a:ln>
                <a:solidFill>
                  <a:schemeClr val="tx2"/>
                </a:solidFill>
                <a:effectLst/>
                <a:uLnTx/>
                <a:uFillTx/>
                <a:latin typeface="+mj-lt"/>
                <a:ea typeface="+mj-ea"/>
                <a:cs typeface="+mj-cs"/>
              </a:rPr>
              <a:t>Collecting data through workshop, a brain storming session is the best way to capture collective wisdom. This data can be stored in the Knowledge Base and subjected to the same process as data secured from any other external source. The point to note is (in both cases of Excel and workshop wisdom), the risk data is isolated and kept as a separate and distinct activity for ultimate use.</a:t>
            </a:r>
            <a:endParaRPr kumimoji="0" lang="en-AU" sz="1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403648" y="2060848"/>
            <a:ext cx="6264696" cy="4032448"/>
            <a:chOff x="1403648" y="2060848"/>
            <a:chExt cx="6264696" cy="4032448"/>
          </a:xfrm>
        </p:grpSpPr>
        <p:sp>
          <p:nvSpPr>
            <p:cNvPr id="17" name="Rectangle 16"/>
            <p:cNvSpPr/>
            <p:nvPr/>
          </p:nvSpPr>
          <p:spPr>
            <a:xfrm>
              <a:off x="1403648" y="2060848"/>
              <a:ext cx="6264696" cy="4032448"/>
            </a:xfrm>
            <a:prstGeom prst="rect">
              <a:avLst/>
            </a:prstGeom>
            <a:solidFill>
              <a:schemeClr val="accent1">
                <a:alpha val="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4" name="Picture 6" descr="\\nortech-fs1\users$\jess\Desktop\wise man.png"/>
            <p:cNvPicPr>
              <a:picLocks noChangeAspect="1" noChangeArrowheads="1"/>
            </p:cNvPicPr>
            <p:nvPr/>
          </p:nvPicPr>
          <p:blipFill>
            <a:blip r:embed="rId2" cstate="print"/>
            <a:srcRect/>
            <a:stretch>
              <a:fillRect/>
            </a:stretch>
          </p:blipFill>
          <p:spPr bwMode="auto">
            <a:xfrm>
              <a:off x="2411760" y="2276872"/>
              <a:ext cx="1401763" cy="2511425"/>
            </a:xfrm>
            <a:prstGeom prst="rect">
              <a:avLst/>
            </a:prstGeom>
            <a:noFill/>
          </p:spPr>
        </p:pic>
        <p:cxnSp>
          <p:nvCxnSpPr>
            <p:cNvPr id="8" name="Straight Arrow Connector 7"/>
            <p:cNvCxnSpPr/>
            <p:nvPr/>
          </p:nvCxnSpPr>
          <p:spPr>
            <a:xfrm flipV="1">
              <a:off x="3779912" y="4221088"/>
              <a:ext cx="1584176" cy="294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23728" y="5229200"/>
              <a:ext cx="1512168" cy="646331"/>
            </a:xfrm>
            <a:prstGeom prst="rect">
              <a:avLst/>
            </a:prstGeom>
            <a:noFill/>
          </p:spPr>
          <p:txBody>
            <a:bodyPr wrap="square" rtlCol="0">
              <a:spAutoFit/>
            </a:bodyPr>
            <a:lstStyle/>
            <a:p>
              <a:pPr algn="ctr"/>
              <a:r>
                <a:rPr lang="en-AU" dirty="0" smtClean="0"/>
                <a:t>Retired Risks</a:t>
              </a:r>
              <a:endParaRPr lang="en-AU" dirty="0"/>
            </a:p>
          </p:txBody>
        </p:sp>
        <p:sp>
          <p:nvSpPr>
            <p:cNvPr id="15" name="TextBox 14"/>
            <p:cNvSpPr txBox="1"/>
            <p:nvPr/>
          </p:nvSpPr>
          <p:spPr>
            <a:xfrm>
              <a:off x="5436096" y="5229200"/>
              <a:ext cx="1512168" cy="646331"/>
            </a:xfrm>
            <a:prstGeom prst="rect">
              <a:avLst/>
            </a:prstGeom>
            <a:noFill/>
          </p:spPr>
          <p:txBody>
            <a:bodyPr wrap="square" rtlCol="0">
              <a:spAutoFit/>
            </a:bodyPr>
            <a:lstStyle/>
            <a:p>
              <a:pPr algn="ctr"/>
              <a:r>
                <a:rPr lang="en-AU" dirty="0" smtClean="0"/>
                <a:t>Resurrected </a:t>
              </a:r>
              <a:r>
                <a:rPr lang="en-AU" dirty="0" smtClean="0"/>
                <a:t>Risks</a:t>
              </a:r>
              <a:endParaRPr lang="en-AU" dirty="0"/>
            </a:p>
          </p:txBody>
        </p:sp>
        <p:pic>
          <p:nvPicPr>
            <p:cNvPr id="16" name="Picture 3" descr="\\nortech-fs1\users$\jess\Desktop\Current Marketing\UserGroup 2015\UG15 PPT\XchangeHub PPT\XchangeHub PPT Graphics\KnowRisk Database.png"/>
            <p:cNvPicPr>
              <a:picLocks noChangeAspect="1" noChangeArrowheads="1"/>
            </p:cNvPicPr>
            <p:nvPr/>
          </p:nvPicPr>
          <p:blipFill>
            <a:blip r:embed="rId3" cstate="print"/>
            <a:srcRect/>
            <a:stretch>
              <a:fillRect/>
            </a:stretch>
          </p:blipFill>
          <p:spPr bwMode="auto">
            <a:xfrm>
              <a:off x="2267744" y="3645024"/>
              <a:ext cx="1381323" cy="1381323"/>
            </a:xfrm>
            <a:prstGeom prst="rect">
              <a:avLst/>
            </a:prstGeom>
            <a:noFill/>
          </p:spPr>
        </p:pic>
        <p:pic>
          <p:nvPicPr>
            <p:cNvPr id="2051" name="Picture 3" descr="\\nortech-fs1\users$\jess\Desktop\Current Marketing\UserGroup 2015\UG15 PPT\XchangeHub PPT\XchangeHub PPT Graphics\KnowRisk Database.png"/>
            <p:cNvPicPr>
              <a:picLocks noChangeAspect="1" noChangeArrowheads="1"/>
            </p:cNvPicPr>
            <p:nvPr/>
          </p:nvPicPr>
          <p:blipFill>
            <a:blip r:embed="rId3" cstate="print"/>
            <a:srcRect/>
            <a:stretch>
              <a:fillRect/>
            </a:stretch>
          </p:blipFill>
          <p:spPr bwMode="auto">
            <a:xfrm>
              <a:off x="5436096" y="3717032"/>
              <a:ext cx="1381323" cy="1381323"/>
            </a:xfrm>
            <a:prstGeom prst="rect">
              <a:avLst/>
            </a:prstGeom>
            <a:noFill/>
          </p:spPr>
        </p:pic>
        <p:pic>
          <p:nvPicPr>
            <p:cNvPr id="2056" name="Picture 8" descr="\\nortech-fs1\users$\jess\Desktop\young man.jpg.png"/>
            <p:cNvPicPr>
              <a:picLocks noChangeAspect="1" noChangeArrowheads="1"/>
            </p:cNvPicPr>
            <p:nvPr/>
          </p:nvPicPr>
          <p:blipFill>
            <a:blip r:embed="rId4" cstate="print"/>
            <a:srcRect/>
            <a:stretch>
              <a:fillRect/>
            </a:stretch>
          </p:blipFill>
          <p:spPr bwMode="auto">
            <a:xfrm>
              <a:off x="5508104" y="2175972"/>
              <a:ext cx="1242393" cy="1740879"/>
            </a:xfrm>
            <a:prstGeom prst="rect">
              <a:avLst/>
            </a:prstGeom>
            <a:noFill/>
          </p:spPr>
        </p:pic>
      </p:grpSp>
      <p:sp>
        <p:nvSpPr>
          <p:cNvPr id="29" name="Title 1"/>
          <p:cNvSpPr txBox="1">
            <a:spLocks/>
          </p:cNvSpPr>
          <p:nvPr/>
        </p:nvSpPr>
        <p:spPr>
          <a:xfrm>
            <a:off x="611560" y="90872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mj-lt"/>
                <a:ea typeface="+mj-ea"/>
                <a:cs typeface="+mj-cs"/>
              </a:rPr>
              <a:t>4. </a:t>
            </a:r>
            <a:r>
              <a:rPr kumimoji="0" lang="en-US" sz="1600" b="0" i="0" u="none" strike="noStrike" kern="1200" cap="none" spc="0" normalizeH="0" baseline="0" noProof="0" dirty="0" smtClean="0">
                <a:ln>
                  <a:noFill/>
                </a:ln>
                <a:solidFill>
                  <a:schemeClr val="tx2"/>
                </a:solidFill>
                <a:effectLst/>
                <a:uLnTx/>
                <a:uFillTx/>
                <a:latin typeface="+mj-lt"/>
                <a:ea typeface="+mj-ea"/>
                <a:cs typeface="+mj-cs"/>
              </a:rPr>
              <a:t>Knowledge Base can maintain the list of retired risks for the future reference. A handy feature if you wanted to resurrect any or some.</a:t>
            </a:r>
            <a:r>
              <a:rPr kumimoji="0" lang="en-AU" sz="1600" b="0" i="0" u="none" strike="noStrike" kern="1200" cap="none" spc="0" normalizeH="0" baseline="0" noProof="0" dirty="0" smtClean="0">
                <a:ln>
                  <a:noFill/>
                </a:ln>
                <a:solidFill>
                  <a:schemeClr val="tx2"/>
                </a:solidFill>
                <a:effectLst/>
                <a:uLnTx/>
                <a:uFillTx/>
                <a:latin typeface="+mj-lt"/>
                <a:ea typeface="+mj-ea"/>
                <a:cs typeface="+mj-cs"/>
              </a:rPr>
              <a:t/>
            </a:r>
            <a:br>
              <a:rPr kumimoji="0" lang="en-AU" sz="1600" b="0" i="0" u="none" strike="noStrike" kern="1200" cap="none" spc="0" normalizeH="0" baseline="0" noProof="0" dirty="0" smtClean="0">
                <a:ln>
                  <a:noFill/>
                </a:ln>
                <a:solidFill>
                  <a:schemeClr val="tx2"/>
                </a:solidFill>
                <a:effectLst/>
                <a:uLnTx/>
                <a:uFillTx/>
                <a:latin typeface="+mj-lt"/>
                <a:ea typeface="+mj-ea"/>
                <a:cs typeface="+mj-cs"/>
              </a:rPr>
            </a:br>
            <a:endParaRPr kumimoji="0" lang="en-AU" sz="1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1143000"/>
          </a:xfrm>
        </p:spPr>
        <p:txBody>
          <a:bodyPr>
            <a:noAutofit/>
          </a:bodyPr>
          <a:lstStyle/>
          <a:p>
            <a:pPr lvl="0" algn="l"/>
            <a:r>
              <a:rPr lang="en-US" sz="1600" b="1" dirty="0" smtClean="0"/>
              <a:t>5</a:t>
            </a:r>
            <a:r>
              <a:rPr lang="en-US" sz="1600" dirty="0" smtClean="0"/>
              <a:t>. Consider </a:t>
            </a:r>
            <a:r>
              <a:rPr lang="en-US" sz="1600" dirty="0"/>
              <a:t>the Knowledge Base as a constellation of buildings all linked with each other. It is difficult to move physical buildings from one location to another. However in the Knowledge Base paradigm, you can move them from one location to another defining their rightful place within the risk universe.</a:t>
            </a:r>
            <a:r>
              <a:rPr lang="en-AU" sz="1600" dirty="0"/>
              <a:t/>
            </a:r>
            <a:br>
              <a:rPr lang="en-AU" sz="1600" dirty="0"/>
            </a:br>
            <a:endParaRPr lang="en-AU" sz="1600" dirty="0"/>
          </a:p>
        </p:txBody>
      </p:sp>
      <p:pic>
        <p:nvPicPr>
          <p:cNvPr id="1026" name="Picture 2" descr="\\nortech-fs1\users$\jess\Desktop\Current Marketing\Artwork &amp; Logos\Blogs\KnowledgeBase Blog\KB Buildings.png"/>
          <p:cNvPicPr>
            <a:picLocks noChangeAspect="1" noChangeArrowheads="1"/>
          </p:cNvPicPr>
          <p:nvPr/>
        </p:nvPicPr>
        <p:blipFill>
          <a:blip r:embed="rId2" cstate="print"/>
          <a:srcRect/>
          <a:stretch>
            <a:fillRect/>
          </a:stretch>
        </p:blipFill>
        <p:spPr bwMode="auto">
          <a:xfrm>
            <a:off x="2267744" y="2348880"/>
            <a:ext cx="4584912" cy="398023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8229600" cy="1066800"/>
          </a:xfrm>
        </p:spPr>
        <p:txBody>
          <a:bodyPr>
            <a:noAutofit/>
          </a:bodyPr>
          <a:lstStyle/>
          <a:p>
            <a:pPr algn="l"/>
            <a:r>
              <a:rPr lang="en-US" sz="1600" b="1" dirty="0" smtClean="0"/>
              <a:t>6</a:t>
            </a:r>
            <a:r>
              <a:rPr lang="en-US" sz="1600" dirty="0" smtClean="0"/>
              <a:t>. Consider </a:t>
            </a:r>
            <a:r>
              <a:rPr lang="en-US" sz="1600" dirty="0"/>
              <a:t>Knowledge Base as a gigantic tree with branches within the branches. It is inconceivable to move the branches from one location to another. In the Knowledge Base paradigm, you can move them, reorder them, in effect you can construct a completely new risk tree</a:t>
            </a:r>
            <a:endParaRPr lang="en-AU" sz="1600" dirty="0"/>
          </a:p>
        </p:txBody>
      </p:sp>
      <p:pic>
        <p:nvPicPr>
          <p:cNvPr id="2050" name="Picture 2" descr="\\nortech-fs1\users$\jess\Desktop\Current Marketing\Artwork &amp; Logos\Blogs\KnowledgeBase Blog\KB Risk Tree.png"/>
          <p:cNvPicPr>
            <a:picLocks noChangeAspect="1" noChangeArrowheads="1"/>
          </p:cNvPicPr>
          <p:nvPr/>
        </p:nvPicPr>
        <p:blipFill>
          <a:blip r:embed="rId2" cstate="print"/>
          <a:srcRect/>
          <a:stretch>
            <a:fillRect/>
          </a:stretch>
        </p:blipFill>
        <p:spPr bwMode="auto">
          <a:xfrm>
            <a:off x="2483768" y="2204864"/>
            <a:ext cx="4623222" cy="43211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066800"/>
          </a:xfrm>
        </p:spPr>
        <p:txBody>
          <a:bodyPr>
            <a:normAutofit fontScale="90000"/>
          </a:bodyPr>
          <a:lstStyle/>
          <a:p>
            <a:pPr lvl="0" algn="l"/>
            <a:r>
              <a:rPr lang="en-US" sz="1800" b="1" dirty="0" smtClean="0"/>
              <a:t>7. </a:t>
            </a:r>
            <a:r>
              <a:rPr lang="en-US" sz="1800" dirty="0" smtClean="0"/>
              <a:t>Risk </a:t>
            </a:r>
            <a:r>
              <a:rPr lang="en-US" sz="1800" dirty="0"/>
              <a:t>is multi-dimensional. It has intertwined causes, consequences and controls to start with. Knowledge Base provides this </a:t>
            </a:r>
            <a:r>
              <a:rPr lang="en-US" sz="1800" u="sng" dirty="0"/>
              <a:t>composite view</a:t>
            </a:r>
            <a:r>
              <a:rPr lang="en-US" sz="1800" dirty="0"/>
              <a:t> which a simple database cannot. </a:t>
            </a:r>
            <a:r>
              <a:rPr lang="en-AU" dirty="0"/>
              <a:t/>
            </a:r>
            <a:br>
              <a:rPr lang="en-AU" dirty="0"/>
            </a:br>
            <a:endParaRPr lang="en-AU" dirty="0"/>
          </a:p>
        </p:txBody>
      </p:sp>
      <p:pic>
        <p:nvPicPr>
          <p:cNvPr id="3074" name="Picture 2" descr="\\nortech-fs1\users$\jess\Desktop\Current Marketing\Artwork &amp; Logos\Blogs\KnowledgeBase Blog\KB Cube.png"/>
          <p:cNvPicPr>
            <a:picLocks noChangeAspect="1" noChangeArrowheads="1"/>
          </p:cNvPicPr>
          <p:nvPr/>
        </p:nvPicPr>
        <p:blipFill>
          <a:blip r:embed="rId2" cstate="print"/>
          <a:srcRect/>
          <a:stretch>
            <a:fillRect/>
          </a:stretch>
        </p:blipFill>
        <p:spPr bwMode="auto">
          <a:xfrm>
            <a:off x="2411760" y="2060848"/>
            <a:ext cx="4309258" cy="374441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305</TotalTime>
  <Words>573</Words>
  <Application>Microsoft Office PowerPoint</Application>
  <PresentationFormat>On-screen Show (4:3)</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Urban</vt:lpstr>
      <vt:lpstr>Seven Towering Achievements of KnowRisk’s Knowledge Base</vt:lpstr>
      <vt:lpstr>Database VS Knowledge Base</vt:lpstr>
      <vt:lpstr>1. Knowledge Base has a pre-configured database with commonly encountered risks which can be used straight out of the box.  </vt:lpstr>
      <vt:lpstr>Slide 4</vt:lpstr>
      <vt:lpstr>Slide 5</vt:lpstr>
      <vt:lpstr>Slide 6</vt:lpstr>
      <vt:lpstr>5. Consider the Knowledge Base as a constellation of buildings all linked with each other. It is difficult to move physical buildings from one location to another. However in the Knowledge Base paradigm, you can move them from one location to another defining their rightful place within the risk universe. </vt:lpstr>
      <vt:lpstr>6. Consider Knowledge Base as a gigantic tree with branches within the branches. It is inconceivable to move the branches from one location to another. In the Knowledge Base paradigm, you can move them, reorder them, in effect you can construct a completely new risk tree</vt:lpstr>
      <vt:lpstr>7. Risk is multi-dimensional. It has intertwined causes, consequences and controls to start with. Knowledge Base provides this composite view which a simple database cannot.  </vt:lpstr>
      <vt:lpstr>Summing it all up</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dc:creator>
  <cp:lastModifiedBy>jess</cp:lastModifiedBy>
  <cp:revision>55</cp:revision>
  <dcterms:created xsi:type="dcterms:W3CDTF">2015-04-14T04:55:24Z</dcterms:created>
  <dcterms:modified xsi:type="dcterms:W3CDTF">2015-04-17T05:35:42Z</dcterms:modified>
</cp:coreProperties>
</file>